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Google Sans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22BDC4-5883-48DD-BA68-513026F4F8B3}">
  <a:tblStyle styleId="{A522BDC4-5883-48DD-BA68-513026F4F8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GoogleSans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GoogleSans-italic.fntdata"/><Relationship Id="rId14" Type="http://schemas.openxmlformats.org/officeDocument/2006/relationships/slide" Target="slides/slide8.xml"/><Relationship Id="rId36" Type="http://schemas.openxmlformats.org/officeDocument/2006/relationships/font" Target="fonts/GoogleSans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Google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91ffd458b_1_179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91ffd458b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d91ffd458b_3_1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d91ffd458b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d91ffd458b_3_5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d91ffd458b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91ffd458b_3_9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91ffd458b_3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91ffd458b_3_7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91ffd458b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91ffd458b_3_19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91ffd458b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d91ffd4500_0_7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d91ffd450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d91ffd4500_0_93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d91ffd450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91ffd4500_0_11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91ffd450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d91ffd4500_0_12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d91ffd450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91ffd4500_0_138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d91ffd450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1ffd48a4_0_1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1ffd48a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91ffd4500_0_15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91ffd450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91ffd4500_0_171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91ffd450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91ffd4500_0_18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d91ffd450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d91ffd4500_0_196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d91ffd450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d91ffd4500_0_22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d91ffd450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1ffd48a4_0_11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1ffd48a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91ffd48a4_0_216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91ffd48a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92c19fe6e_53_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92c19fe6e_5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91ffd48a4_0_233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91ffd48a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91ffd48a4_0_247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91ffd48a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91ffd48a4_3_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d91ffd48a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91ffd4500_0_465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91ffd4500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gle Cover Slide 1">
  <p:cSld name="Google Cover Slide 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422951" y="2984175"/>
            <a:ext cx="7801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75" lIns="100075" spcFirstLastPara="1" rIns="100075" wrap="square" tIns="1000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None/>
              <a:defRPr sz="2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lvl="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lvl="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lvl="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lvl="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lvl="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lvl="8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75" lIns="100075" spcFirstLastPara="1" rIns="100075" wrap="square" tIns="1000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500"/>
              <a:buFont typeface="Arial"/>
              <a:buNone/>
              <a:defRPr sz="45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22951" y="3714075"/>
            <a:ext cx="7831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75" lIns="100075" spcFirstLastPara="1" rIns="100075" wrap="square" tIns="1000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None/>
              <a:defRPr sz="15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Relationship Id="rId6" Type="http://schemas.openxmlformats.org/officeDocument/2006/relationships/image" Target="../media/image34.png"/><Relationship Id="rId7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39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4">
            <a:alphaModFix/>
          </a:blip>
          <a:srcRect b="0" l="54346" r="0" t="0"/>
          <a:stretch/>
        </p:blipFill>
        <p:spPr>
          <a:xfrm>
            <a:off x="4621801" y="2628901"/>
            <a:ext cx="4436477" cy="24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76250" y="1143000"/>
            <a:ext cx="4886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防疫不停學 -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Meet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Classroom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遠距教學操作指南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8450" y="426675"/>
            <a:ext cx="904675" cy="79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4775" y="526115"/>
            <a:ext cx="683425" cy="5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3"/>
          <p:cNvPicPr preferRelativeResize="0"/>
          <p:nvPr/>
        </p:nvPicPr>
        <p:blipFill rotWithShape="1">
          <a:blip r:embed="rId4">
            <a:alphaModFix/>
          </a:blip>
          <a:srcRect b="0" l="0" r="17122" t="0"/>
          <a:stretch/>
        </p:blipFill>
        <p:spPr>
          <a:xfrm>
            <a:off x="6748675" y="3829050"/>
            <a:ext cx="2395325" cy="1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3"/>
          <p:cNvSpPr txBox="1"/>
          <p:nvPr/>
        </p:nvSpPr>
        <p:spPr>
          <a:xfrm>
            <a:off x="3679913" y="2218150"/>
            <a:ext cx="3000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三步驟速成版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2700272" y="2143418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>
            <a:off x="2846494" y="2218150"/>
            <a:ext cx="250409" cy="486660"/>
            <a:chOff x="3385650" y="2053825"/>
            <a:chExt cx="819400" cy="1592475"/>
          </a:xfrm>
        </p:grpSpPr>
        <p:sp>
          <p:nvSpPr>
            <p:cNvPr id="486" name="Google Shape;486;p23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091600"/>
            <a:ext cx="2177475" cy="18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4"/>
          <p:cNvSpPr txBox="1"/>
          <p:nvPr/>
        </p:nvSpPr>
        <p:spPr>
          <a:xfrm>
            <a:off x="85725" y="3190875"/>
            <a:ext cx="24435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Classroom 尋找威利！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開啟 Chrome 瀏覽器，在右上方的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九宮格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 Classroom，或者直接在網址列搜尋 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classroom.google.com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86" name="Google Shape;5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37" y="1497275"/>
            <a:ext cx="2301561" cy="1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4"/>
          <p:cNvSpPr txBox="1"/>
          <p:nvPr/>
        </p:nvSpPr>
        <p:spPr>
          <a:xfrm>
            <a:off x="2452875" y="3200400"/>
            <a:ext cx="24435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建立課程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尋找右上角之+號，點選「建立課程」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88" name="Google Shape;5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825" y="1137900"/>
            <a:ext cx="1995121" cy="147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4"/>
          <p:cNvSpPr txBox="1"/>
          <p:nvPr/>
        </p:nvSpPr>
        <p:spPr>
          <a:xfrm>
            <a:off x="4653800" y="3124200"/>
            <a:ext cx="25470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輸入課程資訊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僅有課程名稱為必填項目，單元、科目、教室均為選填。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小撇步💡：命名時建議可以將學年度或班級等資訊代入，避免之後與其他的課程混淆。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90" name="Google Shape;59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575" y="1256100"/>
            <a:ext cx="2301574" cy="1294652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4"/>
          <p:cNvSpPr txBox="1"/>
          <p:nvPr/>
        </p:nvSpPr>
        <p:spPr>
          <a:xfrm>
            <a:off x="7134225" y="3124200"/>
            <a:ext cx="23907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大功告成！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恭喜您成功建立好第一個 Classroom！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92" name="Google Shape;59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793127" y="292825"/>
            <a:ext cx="29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4" name="Google Shape;594;p24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6" name="Google Shape;596;p24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發布作業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6858000" y="161925"/>
            <a:ext cx="22860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5"/>
          <p:cNvSpPr txBox="1"/>
          <p:nvPr/>
        </p:nvSpPr>
        <p:spPr>
          <a:xfrm>
            <a:off x="-1524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加入學生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06" name="Google Shape;606;p25"/>
          <p:cNvPicPr preferRelativeResize="0"/>
          <p:nvPr/>
        </p:nvPicPr>
        <p:blipFill rotWithShape="1">
          <a:blip r:embed="rId3">
            <a:alphaModFix/>
          </a:blip>
          <a:srcRect b="19302" l="0" r="10080" t="0"/>
          <a:stretch/>
        </p:blipFill>
        <p:spPr>
          <a:xfrm>
            <a:off x="752475" y="1154750"/>
            <a:ext cx="3867149" cy="194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25" y="2098819"/>
            <a:ext cx="2911351" cy="80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5"/>
          <p:cNvPicPr preferRelativeResize="0"/>
          <p:nvPr/>
        </p:nvPicPr>
        <p:blipFill rotWithShape="1">
          <a:blip r:embed="rId5">
            <a:alphaModFix/>
          </a:blip>
          <a:srcRect b="22970" l="0" r="0" t="0"/>
          <a:stretch/>
        </p:blipFill>
        <p:spPr>
          <a:xfrm>
            <a:off x="5734050" y="838550"/>
            <a:ext cx="1967000" cy="12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25"/>
          <p:cNvSpPr txBox="1"/>
          <p:nvPr/>
        </p:nvSpPr>
        <p:spPr>
          <a:xfrm>
            <a:off x="914475" y="3422325"/>
            <a:ext cx="4038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好處：群組有做好，批次邀請快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壞處：調皮的學生點選拒絕加入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*註：若使用該方法，學生將會在信箱中收到老師的課程邀請函，需待學生確認邀請後始得加入課堂，故學生是有機會拒絕進入課堂。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0" name="Google Shape;610;p25"/>
          <p:cNvSpPr txBox="1"/>
          <p:nvPr/>
        </p:nvSpPr>
        <p:spPr>
          <a:xfrm>
            <a:off x="5167277" y="3094600"/>
            <a:ext cx="3514800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請學生輸入課程代碼（推薦）</a:t>
            </a:r>
            <a:endParaRPr sz="13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好處：學生直接加入教室，老師不費力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壞處：輸入時間較長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*註：此種方法看起來雖然較麻煩，只要在第一堂課時請學生花三分鐘輸入後便可一勞永逸。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11" name="Google Shape;61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5"/>
          <p:cNvSpPr/>
          <p:nvPr/>
        </p:nvSpPr>
        <p:spPr>
          <a:xfrm>
            <a:off x="6543675" y="1895475"/>
            <a:ext cx="162000" cy="209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E8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5"/>
          <p:cNvSpPr txBox="1"/>
          <p:nvPr/>
        </p:nvSpPr>
        <p:spPr>
          <a:xfrm>
            <a:off x="933450" y="30707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老師邀請學生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25"/>
          <p:cNvSpPr/>
          <p:nvPr/>
        </p:nvSpPr>
        <p:spPr>
          <a:xfrm>
            <a:off x="6858000" y="161925"/>
            <a:ext cx="22860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19" name="Google Shape;619;p25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</a:t>
            </a: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學生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0" name="Google Shape;620;p25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發布作業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238250"/>
            <a:ext cx="4476750" cy="33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6"/>
          <p:cNvSpPr txBox="1"/>
          <p:nvPr/>
        </p:nvSpPr>
        <p:spPr>
          <a:xfrm>
            <a:off x="5391150" y="714300"/>
            <a:ext cx="33339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截止日期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設定作業截止期限，遲交、缺交，一眼瞬間！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作業發放，三種方式！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學生可以查看檔案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：學生僅能檢視您附上的檔案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學生可以編輯檔案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：學生得共同編輯您附上的檔案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為每位學生建立副本：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所有學生都會獲得自己一份作業！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設定發放時間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儲存草稿：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先存起來，教到適合的進度再發布作業！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立即發送：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適合想要上到哪裡，發到哪裡的朋友！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安排時間：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時間一到，自動發布！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27" name="Google Shape;6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6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     發布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6858000" y="161925"/>
            <a:ext cx="22860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4" name="Google Shape;634;p26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5" name="Google Shape;635;p26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發布作業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7"/>
          <p:cNvPicPr preferRelativeResize="0"/>
          <p:nvPr/>
        </p:nvPicPr>
        <p:blipFill rotWithShape="1">
          <a:blip r:embed="rId4">
            <a:alphaModFix/>
          </a:blip>
          <a:srcRect b="0" l="0" r="17122" t="0"/>
          <a:stretch/>
        </p:blipFill>
        <p:spPr>
          <a:xfrm>
            <a:off x="6748675" y="3829050"/>
            <a:ext cx="2395325" cy="1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27"/>
          <p:cNvSpPr/>
          <p:nvPr/>
        </p:nvSpPr>
        <p:spPr>
          <a:xfrm>
            <a:off x="3057297" y="20845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" name="Google Shape;643;p27"/>
          <p:cNvGrpSpPr/>
          <p:nvPr/>
        </p:nvGrpSpPr>
        <p:grpSpPr>
          <a:xfrm>
            <a:off x="3205955" y="2152897"/>
            <a:ext cx="358415" cy="486767"/>
            <a:chOff x="3222100" y="2053500"/>
            <a:chExt cx="1172825" cy="1592825"/>
          </a:xfrm>
        </p:grpSpPr>
        <p:sp>
          <p:nvSpPr>
            <p:cNvPr id="644" name="Google Shape;644;p27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27"/>
          <p:cNvSpPr txBox="1"/>
          <p:nvPr/>
        </p:nvSpPr>
        <p:spPr>
          <a:xfrm>
            <a:off x="4013300" y="21118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完整功能版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091600"/>
            <a:ext cx="2177475" cy="18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8"/>
          <p:cNvSpPr txBox="1"/>
          <p:nvPr/>
        </p:nvSpPr>
        <p:spPr>
          <a:xfrm>
            <a:off x="85725" y="3190875"/>
            <a:ext cx="24435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Classroom 尋找威利！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開啟 Chrome 瀏覽器，在右上方的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九宮格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 Classroom，或者直接在網址列搜尋 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classroom.google.com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57" name="Google Shape;6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37" y="1497275"/>
            <a:ext cx="2301561" cy="1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8"/>
          <p:cNvSpPr txBox="1"/>
          <p:nvPr/>
        </p:nvSpPr>
        <p:spPr>
          <a:xfrm>
            <a:off x="2452875" y="3200400"/>
            <a:ext cx="24435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建立課程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尋找右上角之+號，點選「建立課程」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59" name="Google Shape;65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825" y="1137900"/>
            <a:ext cx="1995121" cy="147867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28"/>
          <p:cNvSpPr txBox="1"/>
          <p:nvPr/>
        </p:nvSpPr>
        <p:spPr>
          <a:xfrm>
            <a:off x="4653800" y="3124200"/>
            <a:ext cx="25470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輸入課程資訊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僅有課程名稱為必填項目，單元、科目、教室均為選填。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小撇步💡：命名時建議可以將學年度或班級等資訊代入，避免之後與其他的課程混淆。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61" name="Google Shape;66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575" y="1256100"/>
            <a:ext cx="2301574" cy="129465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8"/>
          <p:cNvSpPr txBox="1"/>
          <p:nvPr/>
        </p:nvSpPr>
        <p:spPr>
          <a:xfrm>
            <a:off x="7134225" y="3124200"/>
            <a:ext cx="23907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大功告成！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恭喜您成功建立好第一個 Classroom 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63" name="Google Shape;6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8"/>
          <p:cNvSpPr txBox="1"/>
          <p:nvPr/>
        </p:nvSpPr>
        <p:spPr>
          <a:xfrm>
            <a:off x="793127" y="292825"/>
            <a:ext cx="29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65" name="Google Shape;665;p28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rgbClr val="FBBC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8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2" name="Google Shape;672;p28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3" name="Google Shape;673;p28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4" name="Google Shape;674;p28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5" name="Google Shape;675;p28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9"/>
          <p:cNvSpPr txBox="1"/>
          <p:nvPr/>
        </p:nvSpPr>
        <p:spPr>
          <a:xfrm>
            <a:off x="447675" y="890025"/>
            <a:ext cx="8115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在準備開始使用 Classroom 以前，您可能會希望在內容放置一些教材或事先準備作業，方便上課的時候派發，本章節的內容將會教導使用者如何進行簡易的課堂準備！在 Classroom 上方，您可以看到四個分頁，分別為「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訊息串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」、「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課堂作業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」、「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成員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」、以及「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成績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」。通常在準備內容時，最常使用到的便是「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訊息串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」及「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課堂作業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」。</a:t>
            </a:r>
            <a:endParaRPr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2" name="Google Shape;682;p29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83" name="Google Shape;6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175" y="1817175"/>
            <a:ext cx="6768450" cy="316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9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9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686" name="Google Shape;686;p29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9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9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9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1" name="Google Shape;691;p29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2" name="Google Shape;692;p29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3" name="Google Shape;693;p29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4" name="Google Shape;694;p29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63" y="933600"/>
            <a:ext cx="3000374" cy="16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0"/>
          <p:cNvSpPr txBox="1"/>
          <p:nvPr/>
        </p:nvSpPr>
        <p:spPr>
          <a:xfrm>
            <a:off x="618975" y="2743200"/>
            <a:ext cx="36861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訊息串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訊息串的主要功用是用來「發佈公告」，有點像是 Facebook 塗鴉牆，根據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時間先後順序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排列貼文。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小撇步💡：建議可以先於訊息串簡單發佈幾則指引訊息，讓學生初次加入 Classroom 時可以練習簡單的互動。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1" name="Google Shape;701;p30"/>
          <p:cNvSpPr txBox="1"/>
          <p:nvPr/>
        </p:nvSpPr>
        <p:spPr>
          <a:xfrm>
            <a:off x="4757825" y="2743200"/>
            <a:ext cx="37386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主題</a:t>
            </a:r>
            <a:endParaRPr b="1" sz="18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使用主題將單元或者行政事項進行簡略的分類，如此一來，在需要特定資料時可以更快的透過左側的主題找到！下圖為宜蘭縣光復國小蔡欣翰老師實際上課用之 Classroom，可作為國小老師在建立 Classroom 時之參考！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02" name="Google Shape;7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425" y="895400"/>
            <a:ext cx="3145450" cy="16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0"/>
          <p:cNvSpPr txBox="1"/>
          <p:nvPr/>
        </p:nvSpPr>
        <p:spPr>
          <a:xfrm>
            <a:off x="6096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準備內容 - </a:t>
            </a:r>
            <a:r>
              <a:rPr b="1" lang="zh-TW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訊息串、主題</a:t>
            </a:r>
            <a:endParaRPr sz="1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5" name="Google Shape;705;p30"/>
          <p:cNvSpPr txBox="1"/>
          <p:nvPr/>
        </p:nvSpPr>
        <p:spPr>
          <a:xfrm>
            <a:off x="5857875" y="2724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0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0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0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0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0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3" name="Google Shape;713;p30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4" name="Google Shape;714;p30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5" name="Google Shape;715;p30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6" name="Google Shape;716;p30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5" y="1298751"/>
            <a:ext cx="3457574" cy="17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1"/>
          <p:cNvSpPr txBox="1"/>
          <p:nvPr/>
        </p:nvSpPr>
        <p:spPr>
          <a:xfrm>
            <a:off x="828675" y="3219450"/>
            <a:ext cx="30000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選擇題（適合單選題）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由老師設計多個選項，供學生來選擇。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小撇步💡：若需要多個問題，建議可以使用Google表單！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23" name="Google Shape;723;p31"/>
          <p:cNvPicPr preferRelativeResize="0"/>
          <p:nvPr/>
        </p:nvPicPr>
        <p:blipFill rotWithShape="1">
          <a:blip r:embed="rId4">
            <a:alphaModFix/>
          </a:blip>
          <a:srcRect b="0" l="0" r="45855" t="0"/>
          <a:stretch/>
        </p:blipFill>
        <p:spPr>
          <a:xfrm>
            <a:off x="5655114" y="1298750"/>
            <a:ext cx="1872522" cy="17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1"/>
          <p:cNvSpPr txBox="1"/>
          <p:nvPr/>
        </p:nvSpPr>
        <p:spPr>
          <a:xfrm>
            <a:off x="4724400" y="3219450"/>
            <a:ext cx="40197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簡答題（適合開放性問題）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想要了解學生的想法？那麼就使用簡答題的格式吧！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小撇步💡：開起「學生可以互相回覆」的按鈕，讓答題完的學生可以看到彼此的答案，互相回覆想法！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5" name="Google Shape;725;p31"/>
          <p:cNvSpPr txBox="1"/>
          <p:nvPr/>
        </p:nvSpPr>
        <p:spPr>
          <a:xfrm>
            <a:off x="676275" y="737625"/>
            <a:ext cx="63438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想要即時確認學生有沒有在狀況內？快速來道問題來測試看看！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26" name="Google Shape;72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31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 - 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問題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28" name="Google Shape;728;p31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1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30" name="Google Shape;730;p31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1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1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1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1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5" name="Google Shape;735;p31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6" name="Google Shape;736;p31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7" name="Google Shape;737;p31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8" name="Google Shape;738;p31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238250"/>
            <a:ext cx="4476750" cy="33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2"/>
          <p:cNvSpPr txBox="1"/>
          <p:nvPr/>
        </p:nvSpPr>
        <p:spPr>
          <a:xfrm>
            <a:off x="5391150" y="714300"/>
            <a:ext cx="33339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截止日期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設定作業截止期限，遲交、缺交，一眼瞬間！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作業發放，三種方式！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學生可以查看檔案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：學生僅能檢視您附上的檔案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學生可以編輯檔案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：學生得共同編輯您附上的檔案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為每位學生建立副本：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所有學生都會獲得自己一份作業！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設定發放時間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儲存草稿：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先存起來，教到適合的進度再發布作業！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立即發送：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適合想要上到哪裡，發到哪裡的朋友！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安排時間：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時間一到，自動發布！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5" name="Google Shape;74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32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 - 作業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2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2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2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2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2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4" name="Google Shape;754;p32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5" name="Google Shape;755;p32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6" name="Google Shape;756;p32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7" name="Google Shape;757;p32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962400" y="11334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Meet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1029713"/>
            <a:ext cx="904675" cy="79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69" l="0" r="0" t="79"/>
          <a:stretch/>
        </p:blipFill>
        <p:spPr>
          <a:xfrm flipH="1">
            <a:off x="5600700" y="3262825"/>
            <a:ext cx="3543300" cy="188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693513" y="25497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我是「會議發起者」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4552722" y="24750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942472" y="24750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5"/>
          <p:cNvGrpSpPr/>
          <p:nvPr/>
        </p:nvGrpSpPr>
        <p:grpSpPr>
          <a:xfrm>
            <a:off x="1088694" y="2549775"/>
            <a:ext cx="250409" cy="486660"/>
            <a:chOff x="3385650" y="2053825"/>
            <a:chExt cx="819400" cy="1592475"/>
          </a:xfrm>
        </p:grpSpPr>
        <p:sp>
          <p:nvSpPr>
            <p:cNvPr id="75" name="Google Shape;75;p15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4701380" y="2543397"/>
            <a:ext cx="358415" cy="486767"/>
            <a:chOff x="3222100" y="2053500"/>
            <a:chExt cx="1172825" cy="1592825"/>
          </a:xfrm>
        </p:grpSpPr>
        <p:sp>
          <p:nvSpPr>
            <p:cNvPr id="170" name="Google Shape;170;p15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5508725" y="25023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我是會議「參與者」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3"/>
          <p:cNvSpPr txBox="1"/>
          <p:nvPr/>
        </p:nvSpPr>
        <p:spPr>
          <a:xfrm>
            <a:off x="762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 - 學生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63" name="Google Shape;763;p33"/>
          <p:cNvPicPr preferRelativeResize="0"/>
          <p:nvPr/>
        </p:nvPicPr>
        <p:blipFill rotWithShape="1">
          <a:blip r:embed="rId3">
            <a:alphaModFix/>
          </a:blip>
          <a:srcRect b="19302" l="0" r="10080" t="0"/>
          <a:stretch/>
        </p:blipFill>
        <p:spPr>
          <a:xfrm>
            <a:off x="752475" y="1154750"/>
            <a:ext cx="3867149" cy="194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25" y="2098819"/>
            <a:ext cx="2911351" cy="80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3"/>
          <p:cNvPicPr preferRelativeResize="0"/>
          <p:nvPr/>
        </p:nvPicPr>
        <p:blipFill rotWithShape="1">
          <a:blip r:embed="rId5">
            <a:alphaModFix/>
          </a:blip>
          <a:srcRect b="22970" l="0" r="0" t="0"/>
          <a:stretch/>
        </p:blipFill>
        <p:spPr>
          <a:xfrm>
            <a:off x="5734050" y="838550"/>
            <a:ext cx="1967000" cy="12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33"/>
          <p:cNvSpPr txBox="1"/>
          <p:nvPr/>
        </p:nvSpPr>
        <p:spPr>
          <a:xfrm>
            <a:off x="914475" y="3422325"/>
            <a:ext cx="4038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好處：群組有做好，批次邀請快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壞處：調皮的學生點選拒絕加入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*註：若使用該方法，學生將會在信箱中收到老師的課程邀請函，需待學生確認邀請後始得加入課堂，故學生是有機會拒絕進入課堂。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7" name="Google Shape;767;p33"/>
          <p:cNvSpPr txBox="1"/>
          <p:nvPr/>
        </p:nvSpPr>
        <p:spPr>
          <a:xfrm>
            <a:off x="5167277" y="3094600"/>
            <a:ext cx="3514800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請學生輸入課程代碼（推薦）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好處：學生直接加入教室，老師不費力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壞處：輸入時間較長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*註：此種方法看起來雖然較麻煩，只要在第一堂課時請學生花三分鐘輸入後便可一勞永逸。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68" name="Google Shape;76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33"/>
          <p:cNvSpPr/>
          <p:nvPr/>
        </p:nvSpPr>
        <p:spPr>
          <a:xfrm>
            <a:off x="6543675" y="1895475"/>
            <a:ext cx="162000" cy="209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E8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3"/>
          <p:cNvSpPr txBox="1"/>
          <p:nvPr/>
        </p:nvSpPr>
        <p:spPr>
          <a:xfrm>
            <a:off x="933450" y="30707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老師邀請學生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3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3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3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3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3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78" name="Google Shape;778;p33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79" name="Google Shape;779;p33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0" name="Google Shape;780;p33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1" name="Google Shape;781;p33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475" y="1276350"/>
            <a:ext cx="56750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34"/>
          <p:cNvSpPr txBox="1"/>
          <p:nvPr/>
        </p:nvSpPr>
        <p:spPr>
          <a:xfrm>
            <a:off x="3048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成員 - 共備老師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9" name="Google Shape;789;p34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4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91" name="Google Shape;791;p34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4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4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4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6" name="Google Shape;796;p34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7" name="Google Shape;797;p34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8" name="Google Shape;798;p34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9" name="Google Shape;799;p34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1079800"/>
            <a:ext cx="3817629" cy="2245851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35"/>
          <p:cNvSpPr txBox="1"/>
          <p:nvPr/>
        </p:nvSpPr>
        <p:spPr>
          <a:xfrm>
            <a:off x="485775" y="3239925"/>
            <a:ext cx="3552900" cy="1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38100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繳交狀況一目了然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oogle Sans"/>
              <a:buChar char="■"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已指派：學生尚未繳交作業。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oogle Sans"/>
              <a:buChar char="■"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已繳交：學生已繳交，老師尚未批改之作業。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oogle Sans"/>
              <a:buChar char="■"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已評分：學生已繳交，老師已批改完成將評語與分數發還。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06" name="Google Shape;8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300" y="1283501"/>
            <a:ext cx="4207299" cy="17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5"/>
          <p:cNvSpPr txBox="1"/>
          <p:nvPr/>
        </p:nvSpPr>
        <p:spPr>
          <a:xfrm>
            <a:off x="5267325" y="3420900"/>
            <a:ext cx="3000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點選統計數字，進一步了解繳交細節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左側分數依照繳交狀況進行排列，方便老師打分數。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08" name="Google Shape;8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5"/>
          <p:cNvSpPr txBox="1"/>
          <p:nvPr/>
        </p:nvSpPr>
        <p:spPr>
          <a:xfrm>
            <a:off x="1447800" y="295275"/>
            <a:ext cx="341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批改回饋 - 檢視作業狀態</a:t>
            </a:r>
            <a:endParaRPr sz="1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0" name="Google Shape;810;p35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12" name="Google Shape;812;p35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5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5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5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7" name="Google Shape;817;p35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8" name="Google Shape;818;p35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9" name="Google Shape;819;p35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20" name="Google Shape;820;p35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00" y="2183950"/>
            <a:ext cx="2672643" cy="152004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36"/>
          <p:cNvSpPr txBox="1"/>
          <p:nvPr/>
        </p:nvSpPr>
        <p:spPr>
          <a:xfrm>
            <a:off x="-314325" y="3886500"/>
            <a:ext cx="30000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批改作業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7" name="Google Shape;827;p36"/>
          <p:cNvSpPr txBox="1"/>
          <p:nvPr/>
        </p:nvSpPr>
        <p:spPr>
          <a:xfrm>
            <a:off x="4903300" y="868700"/>
            <a:ext cx="30000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右側工具列面板</a:t>
            </a:r>
            <a:endParaRPr b="1" sz="13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28" name="Google Shape;8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550" y="1507625"/>
            <a:ext cx="1617554" cy="1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36"/>
          <p:cNvSpPr txBox="1"/>
          <p:nvPr/>
        </p:nvSpPr>
        <p:spPr>
          <a:xfrm>
            <a:off x="3069750" y="3246500"/>
            <a:ext cx="21783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檔案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學生在 Google Classroom 所附加及繳交的作業，將會完整歸納在此處，老師可以在此處快速切換檔案。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30" name="Google Shape;83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700" y="1517562"/>
            <a:ext cx="1617549" cy="15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36"/>
          <p:cNvSpPr txBox="1"/>
          <p:nvPr/>
        </p:nvSpPr>
        <p:spPr>
          <a:xfrm>
            <a:off x="5172075" y="3257550"/>
            <a:ext cx="20763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成績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教師可直接於此處留下作業分數，並可私下一對一給予學生評論。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32" name="Google Shape;83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6250" y="1564400"/>
            <a:ext cx="1646611" cy="1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36"/>
          <p:cNvSpPr txBox="1"/>
          <p:nvPr/>
        </p:nvSpPr>
        <p:spPr>
          <a:xfrm>
            <a:off x="7162800" y="3276900"/>
            <a:ext cx="20100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註解資料庫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若有經常用到的評語，老師可以將它加入資料庫，批改時輸入關鍵字即可帶入。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4" name="Google Shape;834;p36"/>
          <p:cNvSpPr txBox="1"/>
          <p:nvPr/>
        </p:nvSpPr>
        <p:spPr>
          <a:xfrm>
            <a:off x="1409178" y="29527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批改回饋 - 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批改、工具列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35" name="Google Shape;83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36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6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6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2" name="Google Shape;842;p36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3" name="Google Shape;843;p36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4" name="Google Shape;844;p36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5" name="Google Shape;845;p36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6" name="Google Shape;846;p36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500" y="1049725"/>
            <a:ext cx="2085975" cy="27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7"/>
          <p:cNvSpPr txBox="1"/>
          <p:nvPr/>
        </p:nvSpPr>
        <p:spPr>
          <a:xfrm>
            <a:off x="609600" y="3876675"/>
            <a:ext cx="32766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封存課程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不需要用到的課程，可以暫時進行封存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註：封存不等於刪除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53" name="Google Shape;8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50" y="1328600"/>
            <a:ext cx="4340024" cy="23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37"/>
          <p:cNvSpPr txBox="1"/>
          <p:nvPr/>
        </p:nvSpPr>
        <p:spPr>
          <a:xfrm>
            <a:off x="4229100" y="3895725"/>
            <a:ext cx="44007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複製課程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每學期重複上同樣的內容？直接把課程複製一份！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複製完的教材及作業會呈現草稿，方便老師根據進度派發！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55" name="Google Shape;8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37"/>
          <p:cNvSpPr txBox="1"/>
          <p:nvPr/>
        </p:nvSpPr>
        <p:spPr>
          <a:xfrm>
            <a:off x="1409178" y="29527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學期間課程整理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57" name="Google Shape;857;p37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7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7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7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7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7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3" name="Google Shape;863;p37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4" name="Google Shape;864;p37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5" name="Google Shape;865;p37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6" name="Google Shape;866;p37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</a:t>
            </a: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整理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7" name="Google Shape;867;p37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/>
        </p:nvSpPr>
        <p:spPr>
          <a:xfrm>
            <a:off x="3741404" y="1883025"/>
            <a:ext cx="394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我是會議「發起者」</a:t>
            </a:r>
            <a:endParaRPr sz="3000"/>
          </a:p>
        </p:txBody>
      </p:sp>
      <p:sp>
        <p:nvSpPr>
          <p:cNvPr id="183" name="Google Shape;183;p16"/>
          <p:cNvSpPr/>
          <p:nvPr/>
        </p:nvSpPr>
        <p:spPr>
          <a:xfrm>
            <a:off x="2837947" y="180829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2984169" y="1883025"/>
            <a:ext cx="250409" cy="486660"/>
            <a:chOff x="3385650" y="2053825"/>
            <a:chExt cx="819400" cy="1592475"/>
          </a:xfrm>
        </p:grpSpPr>
        <p:sp>
          <p:nvSpPr>
            <p:cNvPr id="185" name="Google Shape;185;p16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9" name="Google Shape;279;p16"/>
          <p:cNvPicPr preferRelativeResize="0"/>
          <p:nvPr/>
        </p:nvPicPr>
        <p:blipFill rotWithShape="1">
          <a:blip r:embed="rId4">
            <a:alphaModFix/>
          </a:blip>
          <a:srcRect b="69" l="0" r="0" t="79"/>
          <a:stretch/>
        </p:blipFill>
        <p:spPr>
          <a:xfrm flipH="1">
            <a:off x="5600700" y="3262825"/>
            <a:ext cx="3543300" cy="188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7"/>
          <p:cNvPicPr preferRelativeResize="0"/>
          <p:nvPr/>
        </p:nvPicPr>
        <p:blipFill rotWithShape="1">
          <a:blip r:embed="rId3">
            <a:alphaModFix/>
          </a:blip>
          <a:srcRect b="6881" l="0" r="0" t="0"/>
          <a:stretch/>
        </p:blipFill>
        <p:spPr>
          <a:xfrm>
            <a:off x="1130750" y="1301275"/>
            <a:ext cx="2819401" cy="12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510375" y="2581625"/>
            <a:ext cx="381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新增頁面，點選右上角之九宮格中的「Meet」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825" y="3152225"/>
            <a:ext cx="2885560" cy="12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825956" y="4516412"/>
            <a:ext cx="36285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點選「新會議」，選擇發起會議形式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681275" y="83615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由「九宮格」主選單發起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9" name="Google Shape;289;p17"/>
          <p:cNvCxnSpPr/>
          <p:nvPr/>
        </p:nvCxnSpPr>
        <p:spPr>
          <a:xfrm>
            <a:off x="4934175" y="76428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17"/>
          <p:cNvSpPr txBox="1"/>
          <p:nvPr/>
        </p:nvSpPr>
        <p:spPr>
          <a:xfrm>
            <a:off x="4985975" y="74600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 Google 日曆發起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91" name="Google Shape;2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1525" y="1349825"/>
            <a:ext cx="2620201" cy="158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5060761" y="3184457"/>
            <a:ext cx="36285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Calendar 建立事件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A. 點選「新增視訊會議」，產生 Meet 視訊連結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B. 新增邀請對象，輸入與會者的名稱或電子郵件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C. 「儲存」會議，系統會自動將邀請寄至與會者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3" name="Google Shape;293;p17"/>
          <p:cNvCxnSpPr/>
          <p:nvPr/>
        </p:nvCxnSpPr>
        <p:spPr>
          <a:xfrm flipH="1">
            <a:off x="4495013" y="1588700"/>
            <a:ext cx="18300" cy="26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94" name="Google Shape;2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 txBox="1"/>
          <p:nvPr>
            <p:ph type="title"/>
          </p:nvPr>
        </p:nvSpPr>
        <p:spPr>
          <a:xfrm>
            <a:off x="911775" y="13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我是「會議發起者」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6" name="Google Shape;296;p17"/>
          <p:cNvCxnSpPr/>
          <p:nvPr/>
        </p:nvCxnSpPr>
        <p:spPr>
          <a:xfrm>
            <a:off x="629475" y="85443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17"/>
          <p:cNvCxnSpPr/>
          <p:nvPr/>
        </p:nvCxnSpPr>
        <p:spPr>
          <a:xfrm>
            <a:off x="4934175" y="76428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/>
        </p:nvSpPr>
        <p:spPr>
          <a:xfrm>
            <a:off x="681275" y="83615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錄製會議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03" name="Google Shape;3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>
            <p:ph type="title"/>
          </p:nvPr>
        </p:nvSpPr>
        <p:spPr>
          <a:xfrm>
            <a:off x="911775" y="13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我是「會議發起者」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05" name="Google Shape;305;p18"/>
          <p:cNvCxnSpPr/>
          <p:nvPr/>
        </p:nvCxnSpPr>
        <p:spPr>
          <a:xfrm>
            <a:off x="629475" y="85443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6" name="Google Shape;3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101" y="762650"/>
            <a:ext cx="2825501" cy="1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/>
          <p:cNvSpPr txBox="1"/>
          <p:nvPr/>
        </p:nvSpPr>
        <p:spPr>
          <a:xfrm>
            <a:off x="1878100" y="2573025"/>
            <a:ext cx="36603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點選右下角「更多」，選取「錄製會議」</a:t>
            </a:r>
            <a:endParaRPr b="1" sz="12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8" name="Google Shape;3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8503" y="2962225"/>
            <a:ext cx="2744698" cy="17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1317058" y="4720775"/>
            <a:ext cx="497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欲停止錄影，可點選右下方「更多」，選擇「停止錄製」</a:t>
            </a:r>
            <a:endParaRPr b="1" sz="12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10" name="Google Shape;3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7750" y="762650"/>
            <a:ext cx="3137680" cy="175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5275350" y="2557350"/>
            <a:ext cx="357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停止錄製後，系統會將影片儲存至您的雲端硬碟</a:t>
            </a:r>
            <a:endParaRPr b="1" sz="12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7750" y="2968627"/>
            <a:ext cx="3043638" cy="17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5470275" y="4713150"/>
            <a:ext cx="396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影片儲存成功後，系統將會以信件通知您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aphicFrame>
        <p:nvGraphicFramePr>
          <p:cNvPr id="314" name="Google Shape;314;p18"/>
          <p:cNvGraphicFramePr/>
          <p:nvPr/>
        </p:nvGraphicFramePr>
        <p:xfrm>
          <a:off x="246625" y="424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{A522BDC4-5883-48DD-BA68-513026F4F8B3}</a:tableStyleId>
              </a:tblPr>
              <a:tblGrid>
                <a:gridCol w="382850"/>
                <a:gridCol w="382850"/>
              </a:tblGrid>
              <a:tr h="24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1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</a:tr>
              <a:tr h="24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2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4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4">
            <a:alphaModFix/>
          </a:blip>
          <a:srcRect b="69" l="0" r="0" t="79"/>
          <a:stretch/>
        </p:blipFill>
        <p:spPr>
          <a:xfrm flipH="1">
            <a:off x="5600700" y="3262825"/>
            <a:ext cx="3543300" cy="188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/>
          <p:nvPr/>
        </p:nvSpPr>
        <p:spPr>
          <a:xfrm>
            <a:off x="2593997" y="187499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19"/>
          <p:cNvGrpSpPr/>
          <p:nvPr/>
        </p:nvGrpSpPr>
        <p:grpSpPr>
          <a:xfrm>
            <a:off x="2742655" y="1943347"/>
            <a:ext cx="358415" cy="486767"/>
            <a:chOff x="3222100" y="2053500"/>
            <a:chExt cx="1172825" cy="1592825"/>
          </a:xfrm>
        </p:grpSpPr>
        <p:sp>
          <p:nvSpPr>
            <p:cNvPr id="323" name="Google Shape;323;p19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19"/>
          <p:cNvSpPr txBox="1"/>
          <p:nvPr/>
        </p:nvSpPr>
        <p:spPr>
          <a:xfrm>
            <a:off x="3550000" y="1902300"/>
            <a:ext cx="401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我是會議「參與者」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/>
        </p:nvSpPr>
        <p:spPr>
          <a:xfrm>
            <a:off x="858075" y="2581613"/>
            <a:ext cx="32808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新增頁面，點選右上角之九宮格中的「Meet」</a:t>
            </a:r>
            <a:endParaRPr b="1" sz="10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cxnSp>
        <p:nvCxnSpPr>
          <p:cNvPr id="335" name="Google Shape;335;p20"/>
          <p:cNvCxnSpPr/>
          <p:nvPr/>
        </p:nvCxnSpPr>
        <p:spPr>
          <a:xfrm>
            <a:off x="629475" y="85443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20"/>
          <p:cNvSpPr txBox="1"/>
          <p:nvPr/>
        </p:nvSpPr>
        <p:spPr>
          <a:xfrm>
            <a:off x="681275" y="83615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 Google 邀請連結加入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37" name="Google Shape;337;p20"/>
          <p:cNvCxnSpPr/>
          <p:nvPr/>
        </p:nvCxnSpPr>
        <p:spPr>
          <a:xfrm>
            <a:off x="4934175" y="84048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20"/>
          <p:cNvSpPr txBox="1"/>
          <p:nvPr/>
        </p:nvSpPr>
        <p:spPr>
          <a:xfrm>
            <a:off x="4985975" y="82220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 Google 日曆加入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9" name="Google Shape;339;p20"/>
          <p:cNvSpPr txBox="1"/>
          <p:nvPr/>
        </p:nvSpPr>
        <p:spPr>
          <a:xfrm>
            <a:off x="5060749" y="3794050"/>
            <a:ext cx="381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點選事件，並「使用Google Meet 加入會議」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40" name="Google Shape;340;p20"/>
          <p:cNvCxnSpPr/>
          <p:nvPr/>
        </p:nvCxnSpPr>
        <p:spPr>
          <a:xfrm flipH="1">
            <a:off x="4495013" y="1588700"/>
            <a:ext cx="18300" cy="26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41" name="Google Shape;3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 txBox="1"/>
          <p:nvPr>
            <p:ph type="title"/>
          </p:nvPr>
        </p:nvSpPr>
        <p:spPr>
          <a:xfrm>
            <a:off x="911775" y="132300"/>
            <a:ext cx="28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我是「會議參與者」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43" name="Google Shape;3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643" y="1502487"/>
            <a:ext cx="4000083" cy="20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5">
            <a:alphaModFix/>
          </a:blip>
          <a:srcRect b="0" l="0" r="2818" t="0"/>
          <a:stretch/>
        </p:blipFill>
        <p:spPr>
          <a:xfrm>
            <a:off x="583000" y="1762075"/>
            <a:ext cx="3729700" cy="1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 txBox="1"/>
          <p:nvPr/>
        </p:nvSpPr>
        <p:spPr>
          <a:xfrm>
            <a:off x="1141436" y="3794057"/>
            <a:ext cx="362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直接點選「立即加入」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>
            <p:ph type="title"/>
          </p:nvPr>
        </p:nvSpPr>
        <p:spPr>
          <a:xfrm>
            <a:off x="911775" y="56100"/>
            <a:ext cx="8520600" cy="572700"/>
          </a:xfrm>
          <a:prstGeom prst="rect">
            <a:avLst/>
          </a:prstGeom>
        </p:spPr>
        <p:txBody>
          <a:bodyPr anchorCtr="0" anchor="b" bIns="100075" lIns="100075" spcFirstLastPara="1" rIns="100075" wrap="square" tIns="1000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會議互動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4">
            <a:alphaModFix/>
          </a:blip>
          <a:srcRect b="0" l="19354" r="0" t="0"/>
          <a:stretch/>
        </p:blipFill>
        <p:spPr>
          <a:xfrm>
            <a:off x="630400" y="1035975"/>
            <a:ext cx="5662227" cy="326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1730550" y="4573200"/>
            <a:ext cx="255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開啟/關閉鏡頭及麥克風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6895650" y="2571750"/>
            <a:ext cx="172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發送文字訊息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6755825" y="3853450"/>
            <a:ext cx="1726200" cy="431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分享螢幕畫面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56" name="Google Shape;356;p21"/>
          <p:cNvCxnSpPr>
            <a:stCxn id="353" idx="0"/>
          </p:cNvCxnSpPr>
          <p:nvPr/>
        </p:nvCxnSpPr>
        <p:spPr>
          <a:xfrm rot="10800000">
            <a:off x="3007650" y="4320900"/>
            <a:ext cx="0" cy="2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1"/>
          <p:cNvCxnSpPr>
            <a:stCxn id="354" idx="1"/>
          </p:cNvCxnSpPr>
          <p:nvPr/>
        </p:nvCxnSpPr>
        <p:spPr>
          <a:xfrm flipH="1">
            <a:off x="5629950" y="2787300"/>
            <a:ext cx="1265700" cy="99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1"/>
          <p:cNvCxnSpPr>
            <a:stCxn id="355" idx="1"/>
          </p:cNvCxnSpPr>
          <p:nvPr/>
        </p:nvCxnSpPr>
        <p:spPr>
          <a:xfrm flipH="1">
            <a:off x="6019925" y="4069000"/>
            <a:ext cx="7359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9" name="Google Shape;359;p21"/>
          <p:cNvSpPr txBox="1"/>
          <p:nvPr/>
        </p:nvSpPr>
        <p:spPr>
          <a:xfrm>
            <a:off x="6895650" y="816675"/>
            <a:ext cx="172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查看成員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6895650" y="1682050"/>
            <a:ext cx="172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與會者互動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61" name="Google Shape;361;p21"/>
          <p:cNvCxnSpPr>
            <a:endCxn id="360" idx="1"/>
          </p:cNvCxnSpPr>
          <p:nvPr/>
        </p:nvCxnSpPr>
        <p:spPr>
          <a:xfrm>
            <a:off x="6219750" y="1466800"/>
            <a:ext cx="675900" cy="43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1"/>
          <p:cNvCxnSpPr/>
          <p:nvPr/>
        </p:nvCxnSpPr>
        <p:spPr>
          <a:xfrm flipH="1" rot="10800000">
            <a:off x="5048250" y="1047675"/>
            <a:ext cx="1743000" cy="276300"/>
          </a:xfrm>
          <a:prstGeom prst="bentConnector3">
            <a:avLst>
              <a:gd fmla="val 18034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/>
          <p:nvPr/>
        </p:nvSpPr>
        <p:spPr>
          <a:xfrm>
            <a:off x="3581400" y="1057275"/>
            <a:ext cx="3000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Classroom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68" name="Google Shape;3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175" y="1057275"/>
            <a:ext cx="755200" cy="6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5">
            <a:alphaModFix/>
          </a:blip>
          <a:srcRect b="0" l="0" r="17122" t="0"/>
          <a:stretch/>
        </p:blipFill>
        <p:spPr>
          <a:xfrm>
            <a:off x="6748675" y="3829050"/>
            <a:ext cx="2395325" cy="1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2"/>
          <p:cNvSpPr txBox="1"/>
          <p:nvPr/>
        </p:nvSpPr>
        <p:spPr>
          <a:xfrm>
            <a:off x="2226913" y="2702175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三步驟速成版</a:t>
            </a:r>
            <a:endParaRPr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4552722" y="26274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1475872" y="26274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22"/>
          <p:cNvGrpSpPr/>
          <p:nvPr/>
        </p:nvGrpSpPr>
        <p:grpSpPr>
          <a:xfrm>
            <a:off x="1622094" y="2702175"/>
            <a:ext cx="250409" cy="486660"/>
            <a:chOff x="3385650" y="2053825"/>
            <a:chExt cx="819400" cy="1592475"/>
          </a:xfrm>
        </p:grpSpPr>
        <p:sp>
          <p:nvSpPr>
            <p:cNvPr id="375" name="Google Shape;375;p22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22"/>
          <p:cNvGrpSpPr/>
          <p:nvPr/>
        </p:nvGrpSpPr>
        <p:grpSpPr>
          <a:xfrm>
            <a:off x="4701380" y="2695797"/>
            <a:ext cx="358415" cy="486767"/>
            <a:chOff x="3222100" y="2053500"/>
            <a:chExt cx="1172825" cy="1592825"/>
          </a:xfrm>
        </p:grpSpPr>
        <p:sp>
          <p:nvSpPr>
            <p:cNvPr id="470" name="Google Shape;470;p22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22"/>
          <p:cNvSpPr txBox="1"/>
          <p:nvPr/>
        </p:nvSpPr>
        <p:spPr>
          <a:xfrm>
            <a:off x="5508725" y="27309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完整功能版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